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20104100" cy="11309350"/>
  <p:notesSz cx="20104100" cy="11309350"/>
  <p:embeddedFontLst>
    <p:embeddedFont>
      <p:font typeface="Algerian" panose="04020705040A02060702" pitchFamily="82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7" userDrawn="1">
          <p15:clr>
            <a:srgbClr val="A4A3A4"/>
          </p15:clr>
        </p15:guide>
        <p15:guide id="2" pos="2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98E"/>
    <a:srgbClr val="D0A77A"/>
    <a:srgbClr val="D9B88D"/>
    <a:srgbClr val="EBD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94" y="60"/>
      </p:cViewPr>
      <p:guideLst>
        <p:guide orient="horz" pos="2677"/>
        <p:guide pos="2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40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295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82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8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6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3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46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4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30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"/>
          <p:cNvGrpSpPr/>
          <p:nvPr/>
        </p:nvGrpSpPr>
        <p:grpSpPr>
          <a:xfrm>
            <a:off x="-27923" y="0"/>
            <a:ext cx="20168673" cy="11306405"/>
            <a:chOff x="-16934" y="0"/>
            <a:chExt cx="12231160" cy="6856214"/>
          </a:xfrm>
        </p:grpSpPr>
        <p:pic>
          <p:nvPicPr>
            <p:cNvPr id="2097161" name="Picture 15" descr="HD-PanelTitleR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8642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62" name="Picture 16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97163" name="Picture 19" descr="HDRibbonTitle-UniformTrim.png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1048643" name="Title 1"/>
          <p:cNvSpPr>
            <a:spLocks noGrp="1"/>
          </p:cNvSpPr>
          <p:nvPr>
            <p:ph type="ctrTitle"/>
          </p:nvPr>
        </p:nvSpPr>
        <p:spPr>
          <a:xfrm>
            <a:off x="4439653" y="3085635"/>
            <a:ext cx="11238754" cy="2499226"/>
          </a:xfrm>
        </p:spPr>
        <p:txBody>
          <a:bodyPr anchor="b">
            <a:noAutofit/>
          </a:bodyPr>
          <a:lstStyle>
            <a:lvl1pPr algn="ctr">
              <a:defRPr sz="8905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44" name="Subtitle 2"/>
          <p:cNvSpPr>
            <a:spLocks noGrp="1"/>
          </p:cNvSpPr>
          <p:nvPr>
            <p:ph type="subTitle" idx="1"/>
          </p:nvPr>
        </p:nvSpPr>
        <p:spPr>
          <a:xfrm>
            <a:off x="4439653" y="6031649"/>
            <a:ext cx="11238754" cy="2178100"/>
          </a:xfrm>
        </p:spPr>
        <p:txBody>
          <a:bodyPr anchor="t">
            <a:normAutofit/>
          </a:bodyPr>
          <a:lstStyle>
            <a:lvl1pPr marL="0" indent="0" algn="ctr">
              <a:buNone/>
              <a:defRPr sz="3463">
                <a:solidFill>
                  <a:schemeClr val="tx1"/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4018" y="8307480"/>
            <a:ext cx="1479886" cy="460751"/>
          </a:xfrm>
        </p:spPr>
        <p:txBody>
          <a:bodyPr/>
          <a:lstStyle/>
          <a:p>
            <a:endParaRPr lang="es-E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9651" y="8307480"/>
            <a:ext cx="8598716" cy="460751"/>
          </a:xfrm>
        </p:spPr>
        <p:txBody>
          <a:bodyPr/>
          <a:lstStyle/>
          <a:p>
            <a:endParaRPr lang="es-E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69556" y="8307480"/>
            <a:ext cx="908851" cy="460751"/>
          </a:xfrm>
        </p:spPr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4439654" y="5808255"/>
            <a:ext cx="112387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2136062" y="7940976"/>
            <a:ext cx="15845939" cy="934593"/>
          </a:xfrm>
        </p:spPr>
        <p:txBody>
          <a:bodyPr anchor="b">
            <a:normAutofit/>
          </a:bodyPr>
          <a:lstStyle>
            <a:lvl1pPr algn="ctr">
              <a:defRPr sz="395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0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7270" y="1717345"/>
            <a:ext cx="16664327" cy="550109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62" y="8875569"/>
            <a:ext cx="15845939" cy="814168"/>
          </a:xfrm>
        </p:spPr>
        <p:txBody>
          <a:bodyPr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2150024" y="1619609"/>
            <a:ext cx="15818015" cy="4872796"/>
          </a:xfrm>
        </p:spPr>
        <p:txBody>
          <a:bodyPr anchor="ctr">
            <a:normAutofit/>
          </a:bodyPr>
          <a:lstStyle>
            <a:lvl1pPr algn="ctr">
              <a:defRPr sz="5277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2150024" y="7162587"/>
            <a:ext cx="15818015" cy="2527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9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0" name="Straight Connector 14"/>
          <p:cNvCxnSpPr>
            <a:cxnSpLocks/>
          </p:cNvCxnSpPr>
          <p:nvPr/>
        </p:nvCxnSpPr>
        <p:spPr>
          <a:xfrm>
            <a:off x="2302225" y="6827495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2384745" y="1619608"/>
            <a:ext cx="15329373" cy="3909407"/>
          </a:xfrm>
        </p:spPr>
        <p:txBody>
          <a:bodyPr anchor="ctr">
            <a:normAutofit/>
          </a:bodyPr>
          <a:lstStyle>
            <a:lvl1pPr algn="ctr">
              <a:defRPr sz="5277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9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1695" y="5529016"/>
            <a:ext cx="14575476" cy="963389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298"/>
            </a:lvl1pPr>
            <a:lvl2pPr marL="753923" indent="0">
              <a:buFontTx/>
              <a:buNone/>
            </a:lvl2pPr>
            <a:lvl3pPr marL="1507846" indent="0">
              <a:buFontTx/>
              <a:buNone/>
            </a:lvl3pPr>
            <a:lvl4pPr marL="2261768" indent="0">
              <a:buFontTx/>
              <a:buNone/>
            </a:lvl4pPr>
            <a:lvl5pPr marL="3015691" indent="0">
              <a:buFontTx/>
              <a:buNone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2136062" y="7162587"/>
            <a:ext cx="15845939" cy="2527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9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01" name="TextBox 13"/>
          <p:cNvSpPr txBox="1"/>
          <p:nvPr/>
        </p:nvSpPr>
        <p:spPr>
          <a:xfrm>
            <a:off x="1421424" y="1451121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2" name="TextBox 14"/>
          <p:cNvSpPr txBox="1"/>
          <p:nvPr/>
        </p:nvSpPr>
        <p:spPr>
          <a:xfrm>
            <a:off x="17479399" y="4663367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 algn="r"/>
            <a:r>
              <a:rPr lang="en-US" sz="1319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5" name="Straight Connector 18"/>
          <p:cNvCxnSpPr>
            <a:cxnSpLocks/>
          </p:cNvCxnSpPr>
          <p:nvPr/>
        </p:nvCxnSpPr>
        <p:spPr>
          <a:xfrm>
            <a:off x="2302225" y="6827495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2136064" y="5456095"/>
            <a:ext cx="15845942" cy="2422160"/>
          </a:xfrm>
        </p:spPr>
        <p:txBody>
          <a:bodyPr anchor="b">
            <a:normAutofit/>
          </a:bodyPr>
          <a:lstStyle>
            <a:lvl1pPr algn="l">
              <a:defRPr sz="5277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2136062" y="7878255"/>
            <a:ext cx="15845942" cy="1418863"/>
          </a:xfrm>
        </p:spPr>
        <p:txBody>
          <a:bodyPr anchor="t">
            <a:normAutofit/>
          </a:bodyPr>
          <a:lstStyle>
            <a:lvl1pPr marL="0" indent="0" algn="l">
              <a:buNone/>
              <a:defRPr sz="329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2384745" y="1619608"/>
            <a:ext cx="15329373" cy="3699975"/>
          </a:xfrm>
        </p:spPr>
        <p:txBody>
          <a:bodyPr anchor="ctr">
            <a:normAutofit/>
          </a:bodyPr>
          <a:lstStyle>
            <a:lvl1pPr algn="ctr">
              <a:defRPr sz="5277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21" name="Text Placeholder 2"/>
          <p:cNvSpPr>
            <a:spLocks noGrp="1"/>
          </p:cNvSpPr>
          <p:nvPr>
            <p:ph type="body" idx="13"/>
          </p:nvPr>
        </p:nvSpPr>
        <p:spPr>
          <a:xfrm>
            <a:off x="2136062" y="6001495"/>
            <a:ext cx="15845942" cy="14626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95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722" name="Text Placeholder 2"/>
          <p:cNvSpPr>
            <a:spLocks noGrp="1"/>
          </p:cNvSpPr>
          <p:nvPr>
            <p:ph type="body" idx="1"/>
          </p:nvPr>
        </p:nvSpPr>
        <p:spPr>
          <a:xfrm>
            <a:off x="2136062" y="7469756"/>
            <a:ext cx="15845942" cy="2219984"/>
          </a:xfrm>
        </p:spPr>
        <p:txBody>
          <a:bodyPr anchor="t">
            <a:normAutofit/>
          </a:bodyPr>
          <a:lstStyle>
            <a:lvl1pPr marL="0" indent="0" algn="l">
              <a:buNone/>
              <a:defRPr sz="296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26" name="TextBox 11"/>
          <p:cNvSpPr txBox="1"/>
          <p:nvPr/>
        </p:nvSpPr>
        <p:spPr>
          <a:xfrm>
            <a:off x="1421424" y="1451121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/>
            <a:r>
              <a:rPr lang="en-US" sz="131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7" name="TextBox 12"/>
          <p:cNvSpPr txBox="1"/>
          <p:nvPr/>
        </p:nvSpPr>
        <p:spPr>
          <a:xfrm>
            <a:off x="17479399" y="4286374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/>
          <a:p>
            <a:pPr lvl="0" algn="r"/>
            <a:r>
              <a:rPr lang="en-US" sz="1319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2302225" y="5654675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2136062" y="1619608"/>
            <a:ext cx="15845939" cy="36999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3"/>
          </p:nvPr>
        </p:nvSpPr>
        <p:spPr>
          <a:xfrm>
            <a:off x="2136062" y="5986416"/>
            <a:ext cx="15845942" cy="138728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617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2136061" y="7372020"/>
            <a:ext cx="15845945" cy="2317719"/>
          </a:xfrm>
        </p:spPr>
        <p:txBody>
          <a:bodyPr anchor="t">
            <a:normAutofit/>
          </a:bodyPr>
          <a:lstStyle>
            <a:lvl1pPr marL="0" indent="0" algn="l">
              <a:buNone/>
              <a:defRPr sz="296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2302225" y="5654675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ctr"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2302225" y="3993177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14839564" y="1619607"/>
            <a:ext cx="3118007" cy="8070132"/>
          </a:xfrm>
        </p:spPr>
        <p:txBody>
          <a:bodyPr vert="eaVert">
            <a:normAutofit fontScale="90000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6058" y="1619608"/>
            <a:ext cx="12256749" cy="807013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4" name="Straight Connector 13"/>
          <p:cNvCxnSpPr>
            <a:cxnSpLocks/>
          </p:cNvCxnSpPr>
          <p:nvPr/>
        </p:nvCxnSpPr>
        <p:spPr>
          <a:xfrm>
            <a:off x="14616185" y="1633573"/>
            <a:ext cx="0" cy="804220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18;p3"/>
          <p:cNvSpPr txBox="1">
            <a:spLocks noGrp="1"/>
          </p:cNvSpPr>
          <p:nvPr>
            <p:ph type="title"/>
          </p:nvPr>
        </p:nvSpPr>
        <p:spPr>
          <a:xfrm>
            <a:off x="3374549" y="4375913"/>
            <a:ext cx="133550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5" name="Google Shape;19;p3"/>
          <p:cNvSpPr txBox="1">
            <a:spLocks noGrp="1"/>
          </p:cNvSpPr>
          <p:nvPr>
            <p:ph type="body" idx="1"/>
          </p:nvPr>
        </p:nvSpPr>
        <p:spPr>
          <a:xfrm>
            <a:off x="2271752" y="3859367"/>
            <a:ext cx="15560595" cy="2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6" name="Google Shape;20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7" name="Google Shape;21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28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3;p2"/>
          <p:cNvSpPr txBox="1">
            <a:spLocks noGrp="1"/>
          </p:cNvSpPr>
          <p:nvPr>
            <p:ph type="title"/>
          </p:nvPr>
        </p:nvSpPr>
        <p:spPr>
          <a:xfrm>
            <a:off x="3374549" y="4375913"/>
            <a:ext cx="133550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7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8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9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Straight Connector 6"/>
          <p:cNvCxnSpPr>
            <a:cxnSpLocks/>
          </p:cNvCxnSpPr>
          <p:nvPr/>
        </p:nvCxnSpPr>
        <p:spPr>
          <a:xfrm>
            <a:off x="2302225" y="3993177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Google Shape;24;p4"/>
          <p:cNvSpPr txBox="1">
            <a:spLocks noGrp="1"/>
          </p:cNvSpPr>
          <p:nvPr>
            <p:ph type="title"/>
          </p:nvPr>
        </p:nvSpPr>
        <p:spPr>
          <a:xfrm>
            <a:off x="3374549" y="4375913"/>
            <a:ext cx="133550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3" name="Google Shape;25;p4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4" name="Google Shape;26;p4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5" name="Google Shape;27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6" name="Google Shape;28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7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3322765" y="2890177"/>
            <a:ext cx="13453337" cy="3005461"/>
          </a:xfrm>
        </p:spPr>
        <p:txBody>
          <a:bodyPr anchor="b">
            <a:normAutofit/>
          </a:bodyPr>
          <a:lstStyle>
            <a:lvl1pPr algn="ctr">
              <a:defRPr sz="7256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3322761" y="6342424"/>
            <a:ext cx="13453340" cy="1574119"/>
          </a:xfrm>
        </p:spPr>
        <p:txBody>
          <a:bodyPr anchor="t">
            <a:normAutofit/>
          </a:bodyPr>
          <a:lstStyle>
            <a:lvl1pPr marL="0" indent="0" algn="ctr">
              <a:buNone/>
              <a:defRPr sz="3958">
                <a:solidFill>
                  <a:schemeClr val="tx1"/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2" name="Straight Connector 15"/>
          <p:cNvCxnSpPr>
            <a:cxnSpLocks/>
          </p:cNvCxnSpPr>
          <p:nvPr/>
        </p:nvCxnSpPr>
        <p:spPr>
          <a:xfrm>
            <a:off x="3318897" y="6119030"/>
            <a:ext cx="13461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2302225" y="3993177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15" name="Content Placeholder 2"/>
          <p:cNvSpPr>
            <a:spLocks noGrp="1"/>
          </p:cNvSpPr>
          <p:nvPr>
            <p:ph sz="half" idx="1"/>
          </p:nvPr>
        </p:nvSpPr>
        <p:spPr>
          <a:xfrm>
            <a:off x="2141087" y="4222157"/>
            <a:ext cx="7780287" cy="545864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716" name="Content Placeholder 3"/>
          <p:cNvSpPr>
            <a:spLocks noGrp="1"/>
          </p:cNvSpPr>
          <p:nvPr>
            <p:ph sz="half" idx="2"/>
          </p:nvPr>
        </p:nvSpPr>
        <p:spPr>
          <a:xfrm>
            <a:off x="10192779" y="4222157"/>
            <a:ext cx="7780287" cy="545864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7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2136060" y="4384118"/>
            <a:ext cx="7780287" cy="950299"/>
          </a:xfrm>
        </p:spPr>
        <p:txBody>
          <a:bodyPr anchor="b">
            <a:noAutofit/>
          </a:bodyPr>
          <a:lstStyle>
            <a:lvl1pPr marL="0" indent="0">
              <a:spcBef>
                <a:spcPts val="1108"/>
              </a:spcBef>
              <a:spcAft>
                <a:spcPts val="989"/>
              </a:spcAft>
              <a:buNone/>
              <a:defRPr sz="4617" b="0">
                <a:solidFill>
                  <a:schemeClr val="accent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2136060" y="5348380"/>
            <a:ext cx="7780287" cy="434136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6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91667" y="4384118"/>
            <a:ext cx="7780287" cy="950299"/>
          </a:xfrm>
        </p:spPr>
        <p:txBody>
          <a:bodyPr anchor="b">
            <a:noAutofit/>
          </a:bodyPr>
          <a:lstStyle>
            <a:lvl1pPr marL="0" indent="0">
              <a:spcBef>
                <a:spcPts val="1108"/>
              </a:spcBef>
              <a:spcAft>
                <a:spcPts val="989"/>
              </a:spcAft>
              <a:buNone/>
              <a:defRPr sz="4617" b="0">
                <a:solidFill>
                  <a:schemeClr val="accent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83" name="Content Placeholder 5"/>
          <p:cNvSpPr>
            <a:spLocks noGrp="1"/>
          </p:cNvSpPr>
          <p:nvPr>
            <p:ph sz="quarter" idx="4"/>
          </p:nvPr>
        </p:nvSpPr>
        <p:spPr>
          <a:xfrm>
            <a:off x="10191667" y="5348380"/>
            <a:ext cx="7780287" cy="434136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6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3" name="Straight Connector 17"/>
          <p:cNvCxnSpPr>
            <a:cxnSpLocks/>
          </p:cNvCxnSpPr>
          <p:nvPr/>
        </p:nvCxnSpPr>
        <p:spPr>
          <a:xfrm>
            <a:off x="2302225" y="3993177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29" name="Straight Connector 13"/>
          <p:cNvCxnSpPr>
            <a:cxnSpLocks/>
          </p:cNvCxnSpPr>
          <p:nvPr/>
        </p:nvCxnSpPr>
        <p:spPr>
          <a:xfrm>
            <a:off x="2302225" y="3993177"/>
            <a:ext cx="155122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2133441" y="2289795"/>
            <a:ext cx="6131577" cy="2261870"/>
          </a:xfrm>
        </p:spPr>
        <p:txBody>
          <a:bodyPr anchor="b">
            <a:normAutofit/>
          </a:bodyPr>
          <a:lstStyle>
            <a:lvl1pPr algn="ctr">
              <a:defRPr sz="395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729" name="Content Placeholder 2"/>
          <p:cNvSpPr>
            <a:spLocks noGrp="1"/>
          </p:cNvSpPr>
          <p:nvPr>
            <p:ph idx="1"/>
          </p:nvPr>
        </p:nvSpPr>
        <p:spPr>
          <a:xfrm>
            <a:off x="8935158" y="1619607"/>
            <a:ext cx="9018922" cy="8070132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441" y="4998451"/>
            <a:ext cx="6131577" cy="4021109"/>
          </a:xfrm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2302224" y="4802983"/>
            <a:ext cx="57952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2136059" y="3106579"/>
            <a:ext cx="10292495" cy="2261870"/>
          </a:xfrm>
        </p:spPr>
        <p:txBody>
          <a:bodyPr anchor="b">
            <a:normAutofit/>
          </a:bodyPr>
          <a:lstStyle>
            <a:lvl1pPr algn="ctr">
              <a:defRPr sz="4617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66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348040" y="1717346"/>
            <a:ext cx="5051332" cy="787465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59" y="5368448"/>
            <a:ext cx="10292495" cy="3015827"/>
          </a:xfrm>
        </p:spPr>
        <p:txBody>
          <a:bodyPr anchor="t">
            <a:normAutofit/>
          </a:bodyPr>
          <a:lstStyle>
            <a:lvl1pPr marL="0" indent="0" algn="ctr">
              <a:buNone/>
              <a:defRPr sz="2968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-25948" y="0"/>
            <a:ext cx="20166698" cy="11306405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r:embed="rId23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2136064" y="1619609"/>
            <a:ext cx="15831972" cy="21501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2136062" y="4216570"/>
            <a:ext cx="15831972" cy="547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14308838" y="9843323"/>
            <a:ext cx="2638663" cy="460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062" y="9843323"/>
            <a:ext cx="12047125" cy="460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73152" y="9843323"/>
            <a:ext cx="894885" cy="460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381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lvl1pPr algn="ctr" defTabSz="753923" rtl="0" eaLnBrk="1" latinLnBrk="0" hangingPunct="1">
        <a:spcBef>
          <a:spcPct val="0"/>
        </a:spcBef>
        <a:buNone/>
        <a:defRPr sz="725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71202" indent="-471202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39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225125" indent="-471202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329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979047" indent="-471202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96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544489" indent="-28272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6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298412" indent="-28272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30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4146575" indent="-37696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30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900498" indent="-37696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30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654421" indent="-37696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30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408344" indent="-376961" algn="l" defTabSz="753923" rtl="0" eaLnBrk="1" latinLnBrk="0" hangingPunct="1">
        <a:spcBef>
          <a:spcPct val="20000"/>
        </a:spcBef>
        <a:spcAft>
          <a:spcPts val="989"/>
        </a:spcAft>
        <a:buClr>
          <a:schemeClr val="accent1"/>
        </a:buClr>
        <a:buSzPct val="115000"/>
        <a:buFont typeface="Arial"/>
        <a:buChar char="•"/>
        <a:defRPr sz="230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753923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000" b="-40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0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048630" name="CuadroTexto 4"/>
          <p:cNvSpPr txBox="1"/>
          <p:nvPr/>
        </p:nvSpPr>
        <p:spPr>
          <a:xfrm>
            <a:off x="8208175" y="4572000"/>
            <a:ext cx="4171394" cy="8915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¿</a:t>
            </a:r>
            <a:r>
              <a:rPr lang="en-US" sz="5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Quién</a:t>
            </a:r>
            <a:r>
              <a:rPr lang="es-ES" sz="5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soy?</a:t>
            </a:r>
            <a:endParaRPr lang="es-ES" sz="5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ítulo 1"/>
          <p:cNvSpPr>
            <a:spLocks noGrp="1"/>
          </p:cNvSpPr>
          <p:nvPr>
            <p:ph type="title"/>
          </p:nvPr>
        </p:nvSpPr>
        <p:spPr>
          <a:xfrm>
            <a:off x="3571875" y="3480968"/>
            <a:ext cx="15710620" cy="5032147"/>
          </a:xfrm>
        </p:spPr>
        <p:txBody>
          <a:bodyPr/>
          <a:lstStyle/>
          <a:p>
            <a:r>
              <a:rPr lang="es-ES" sz="4000" dirty="0" smtClean="0">
                <a:latin typeface="Century Gothic" panose="020B0502020202020204" pitchFamily="34" charset="0"/>
              </a:rPr>
              <a:t>-Aportaciones económicas por cada kilometro recorrido.</a:t>
            </a:r>
            <a:br>
              <a:rPr lang="es-ES" sz="4000" dirty="0" smtClean="0">
                <a:latin typeface="Century Gothic" panose="020B0502020202020204" pitchFamily="34" charset="0"/>
              </a:rPr>
            </a:br>
            <a:r>
              <a:rPr lang="es-ES" sz="4000" dirty="0" smtClean="0">
                <a:latin typeface="Century Gothic" panose="020B0502020202020204" pitchFamily="34" charset="0"/>
              </a:rPr>
              <a:t/>
            </a:r>
            <a:br>
              <a:rPr lang="es-ES" sz="4000" dirty="0" smtClean="0">
                <a:latin typeface="Century Gothic" panose="020B0502020202020204" pitchFamily="34" charset="0"/>
              </a:rPr>
            </a:br>
            <a:r>
              <a:rPr lang="es-ES" sz="4000" dirty="0" smtClean="0">
                <a:latin typeface="Century Gothic" panose="020B0502020202020204" pitchFamily="34" charset="0"/>
              </a:rPr>
              <a:t>-Numero de </a:t>
            </a:r>
            <a:r>
              <a:rPr lang="es-ES" sz="4000" dirty="0">
                <a:latin typeface="Century Gothic" panose="020B0502020202020204" pitchFamily="34" charset="0"/>
              </a:rPr>
              <a:t>cuenta </a:t>
            </a:r>
            <a:r>
              <a:rPr lang="es-ES" sz="4000" dirty="0" smtClean="0">
                <a:latin typeface="Century Gothic" panose="020B0502020202020204" pitchFamily="34" charset="0"/>
              </a:rPr>
              <a:t>AFACMUR</a:t>
            </a:r>
            <a:br>
              <a:rPr lang="es-ES" sz="4000" dirty="0" smtClean="0">
                <a:latin typeface="Century Gothic" panose="020B0502020202020204" pitchFamily="34" charset="0"/>
              </a:rPr>
            </a:br>
            <a:r>
              <a:rPr lang="es-ES" sz="4000" dirty="0" smtClean="0">
                <a:latin typeface="Century Gothic" panose="020B0502020202020204" pitchFamily="34" charset="0"/>
              </a:rPr>
              <a:t>ES44 </a:t>
            </a:r>
            <a:r>
              <a:rPr lang="es-ES" sz="4000" dirty="0">
                <a:latin typeface="Century Gothic" panose="020B0502020202020204" pitchFamily="34" charset="0"/>
              </a:rPr>
              <a:t>2100 2362 3902 0015 5383 (La Caixa)</a:t>
            </a:r>
            <a:r>
              <a:rPr lang="es-ES" sz="4000" dirty="0" smtClean="0">
                <a:latin typeface="Century Gothic" panose="020B0502020202020204" pitchFamily="34" charset="0"/>
              </a:rPr>
              <a:t/>
            </a:r>
            <a:br>
              <a:rPr lang="es-ES" sz="4000" dirty="0" smtClean="0">
                <a:latin typeface="Century Gothic" panose="020B0502020202020204" pitchFamily="34" charset="0"/>
              </a:rPr>
            </a:br>
            <a:r>
              <a:rPr lang="es-ES" sz="4000" dirty="0" smtClean="0">
                <a:latin typeface="Century Gothic" panose="020B0502020202020204" pitchFamily="34" charset="0"/>
              </a:rPr>
              <a:t/>
            </a:r>
            <a:br>
              <a:rPr lang="es-ES" sz="4000" dirty="0" smtClean="0">
                <a:latin typeface="Century Gothic" panose="020B0502020202020204" pitchFamily="34" charset="0"/>
              </a:rPr>
            </a:br>
            <a:r>
              <a:rPr lang="es-ES" sz="4000" dirty="0" smtClean="0">
                <a:latin typeface="Century Gothic" panose="020B0502020202020204" pitchFamily="34" charset="0"/>
              </a:rPr>
              <a:t>- A través de la plataforma “Mi grano de arena” (incluir el enlace cuando lo tengamos)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048640" name="CuadroTexto 4"/>
          <p:cNvSpPr txBox="1"/>
          <p:nvPr/>
        </p:nvSpPr>
        <p:spPr>
          <a:xfrm>
            <a:off x="2461846" y="820615"/>
            <a:ext cx="4347515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Como colaborar</a:t>
            </a:r>
            <a:endParaRPr lang="es-ES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ítulo 1"/>
          <p:cNvSpPr>
            <a:spLocks noGrp="1"/>
          </p:cNvSpPr>
          <p:nvPr>
            <p:ph type="title"/>
          </p:nvPr>
        </p:nvSpPr>
        <p:spPr>
          <a:xfrm>
            <a:off x="10384949" y="3039481"/>
            <a:ext cx="7338848" cy="4616648"/>
          </a:xfrm>
        </p:spPr>
        <p:txBody>
          <a:bodyPr/>
          <a:lstStyle/>
          <a:p>
            <a:pPr algn="ctr"/>
            <a:r>
              <a:rPr lang="es-ES" sz="6000" b="1" dirty="0" smtClean="0"/>
              <a:t>TODO CAMINO, POR </a:t>
            </a:r>
            <a:r>
              <a:rPr lang="en-US" sz="6000" b="1" dirty="0" smtClean="0"/>
              <a:t>MÁS</a:t>
            </a:r>
            <a:r>
              <a:rPr lang="es-ES" sz="6000" b="1" dirty="0" smtClean="0"/>
              <a:t> LARGO QUE SEA, COMIENZA POR UN PEQUEÑO PASO</a:t>
            </a:r>
            <a:r>
              <a:rPr lang="es-ES" sz="6000" dirty="0" smtClean="0"/>
              <a:t>.</a:t>
            </a:r>
            <a:endParaRPr lang="es-ES" sz="6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" y="0"/>
            <a:ext cx="8948685" cy="11190889"/>
          </a:xfrm>
          <a:prstGeom prst="rect">
            <a:avLst/>
          </a:prstGeom>
          <a:solidFill>
            <a:srgbClr val="D9B88D"/>
          </a:solidFill>
        </p:spPr>
      </p:pic>
      <p:sp>
        <p:nvSpPr>
          <p:cNvPr id="4" name="CuadroTexto 3"/>
          <p:cNvSpPr txBox="1"/>
          <p:nvPr/>
        </p:nvSpPr>
        <p:spPr>
          <a:xfrm>
            <a:off x="389105" y="9313639"/>
            <a:ext cx="710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Todos los fondos irán destinados a la </a:t>
            </a:r>
            <a:r>
              <a:rPr lang="es-ES" sz="2000" b="1" dirty="0" smtClean="0">
                <a:solidFill>
                  <a:schemeClr val="bg1"/>
                </a:solidFill>
              </a:rPr>
              <a:t>ASOCIACION de Familiares de </a:t>
            </a:r>
            <a:r>
              <a:rPr lang="es-ES" sz="2000" b="1" dirty="0">
                <a:solidFill>
                  <a:schemeClr val="bg1"/>
                </a:solidFill>
              </a:rPr>
              <a:t>niños </a:t>
            </a:r>
            <a:r>
              <a:rPr lang="es-ES" sz="2000" b="1" dirty="0" smtClean="0">
                <a:solidFill>
                  <a:schemeClr val="bg1"/>
                </a:solidFill>
              </a:rPr>
              <a:t>con </a:t>
            </a:r>
            <a:r>
              <a:rPr lang="es-ES" sz="2000" b="1" dirty="0">
                <a:solidFill>
                  <a:schemeClr val="bg1"/>
                </a:solidFill>
              </a:rPr>
              <a:t>Cáncer de la Región de Murcia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5" y="10326345"/>
            <a:ext cx="1721174" cy="6487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86" y="9216708"/>
            <a:ext cx="2330238" cy="804817"/>
          </a:xfrm>
          <a:prstGeom prst="rect">
            <a:avLst/>
          </a:prstGeom>
        </p:spPr>
      </p:pic>
      <p:pic>
        <p:nvPicPr>
          <p:cNvPr id="10" name="Google Shape;68;p9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5715444" y="7878967"/>
            <a:ext cx="392265" cy="3595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240369" y="8163725"/>
            <a:ext cx="134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@trigusi</a:t>
            </a:r>
            <a:endParaRPr lang="es-E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33700" y="8286750"/>
            <a:ext cx="2066925" cy="279004"/>
          </a:xfrm>
          <a:prstGeom prst="rect">
            <a:avLst/>
          </a:prstGeom>
          <a:solidFill>
            <a:srgbClr val="DAB98E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33138" y="7915374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www.afacmur.org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 968 341 848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73;p9"/>
          <p:cNvSpPr txBox="1">
            <a:spLocks noGrp="1"/>
          </p:cNvSpPr>
          <p:nvPr>
            <p:ph type="title"/>
          </p:nvPr>
        </p:nvSpPr>
        <p:spPr>
          <a:xfrm>
            <a:off x="2251307" y="169741"/>
            <a:ext cx="3196182" cy="6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Century Gothic" panose="020B0502020202020204" pitchFamily="34" charset="0"/>
                <a:sym typeface="Century Gothic"/>
              </a:rPr>
              <a:t>¿Quién soy?</a:t>
            </a:r>
            <a:endParaRPr sz="4000" b="1" dirty="0">
              <a:solidFill>
                <a:srgbClr val="FFFF00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sp>
        <p:nvSpPr>
          <p:cNvPr id="1048634" name="Google Shape;64;p9"/>
          <p:cNvSpPr txBox="1">
            <a:spLocks noGrp="1"/>
          </p:cNvSpPr>
          <p:nvPr>
            <p:ph type="body" idx="1"/>
          </p:nvPr>
        </p:nvSpPr>
        <p:spPr>
          <a:xfrm>
            <a:off x="933855" y="1682028"/>
            <a:ext cx="19170245" cy="634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334760" marR="5080" lvl="0" indent="0">
              <a:lnSpc>
                <a:spcPct val="141000"/>
              </a:lnSpc>
            </a:pPr>
            <a:r>
              <a:rPr lang="en-US" sz="2800" b="1" dirty="0"/>
              <a:t>Me llamo Alberto Prada </a:t>
            </a:r>
            <a:r>
              <a:rPr lang="en-US" sz="2800" b="1" dirty="0" smtClean="0"/>
              <a:t>Fernandez </a:t>
            </a:r>
            <a:r>
              <a:rPr lang="en-US" sz="2800" b="1" dirty="0"/>
              <a:t>(también conocido como Gusi</a:t>
            </a:r>
            <a:r>
              <a:rPr lang="en-US" sz="2800" b="1" dirty="0" smtClean="0"/>
              <a:t>). Tengo 50 años. Nacido en Ponferrada (León), </a:t>
            </a:r>
            <a:r>
              <a:rPr lang="en-US" sz="2800" b="1" dirty="0"/>
              <a:t>aunque por motivos </a:t>
            </a:r>
            <a:r>
              <a:rPr lang="en-US" sz="2800" b="1" dirty="0" smtClean="0"/>
              <a:t>laborales </a:t>
            </a:r>
            <a:r>
              <a:rPr lang="en-US" sz="2800" b="1" dirty="0"/>
              <a:t>vivo en </a:t>
            </a:r>
            <a:r>
              <a:rPr lang="en-US" sz="2800" b="1" dirty="0" smtClean="0"/>
              <a:t>Murcia desde hace 17 años</a:t>
            </a:r>
            <a:r>
              <a:rPr lang="en-US" sz="2800" b="1" dirty="0"/>
              <a:t>. Estoy casado y soy padre de 3 </a:t>
            </a:r>
            <a:r>
              <a:rPr lang="en-US" sz="2800" b="1" dirty="0" err="1"/>
              <a:t>hijos</a:t>
            </a:r>
            <a:r>
              <a:rPr lang="en-US" sz="2800" b="1" dirty="0" smtClean="0"/>
              <a:t>.</a:t>
            </a:r>
          </a:p>
          <a:p>
            <a:pPr marL="6334760" marR="5080" lvl="0" indent="0">
              <a:lnSpc>
                <a:spcPct val="141000"/>
              </a:lnSpc>
            </a:pPr>
            <a:endParaRPr lang="es-ES" altLang="zh-CN" sz="2800" b="1" dirty="0"/>
          </a:p>
          <a:p>
            <a:pPr marL="6334760" marR="5080" lvl="0" indent="0">
              <a:lnSpc>
                <a:spcPct val="141000"/>
              </a:lnSpc>
            </a:pPr>
            <a:r>
              <a:rPr lang="es-ES" altLang="zh-CN" sz="2800" b="1" dirty="0" smtClean="0"/>
              <a:t>Soy Técnico Superior en Animación y Actividades Físicas y Deportivas, Entrenador Personal y Entrenador de Triatlón Nivel I.</a:t>
            </a:r>
            <a:endParaRPr lang="en-US" altLang="en-US" sz="2800" b="1" dirty="0"/>
          </a:p>
          <a:p>
            <a:pPr marL="632206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2800" b="1" dirty="0"/>
          </a:p>
          <a:p>
            <a:pPr marL="6334760" lvl="0" indent="0"/>
            <a:r>
              <a:rPr lang="en-US" sz="2800" b="1" dirty="0"/>
              <a:t>A</a:t>
            </a:r>
            <a:r>
              <a:rPr lang="en-US" sz="2800" b="1" dirty="0" smtClean="0"/>
              <a:t>mante del triatl</a:t>
            </a:r>
            <a:r>
              <a:rPr lang="es-ES" altLang="zh-CN" sz="2800" b="1" dirty="0" smtClean="0"/>
              <a:t>ó</a:t>
            </a:r>
            <a:r>
              <a:rPr lang="en-US" sz="2800" b="1" dirty="0" smtClean="0"/>
              <a:t>n </a:t>
            </a:r>
            <a:r>
              <a:rPr lang="en-US" sz="2800" b="1" dirty="0"/>
              <a:t>en la modalidad de larga distancia y ultra distancia</a:t>
            </a:r>
            <a:r>
              <a:rPr lang="en-US" sz="2800" b="1" dirty="0" smtClean="0"/>
              <a:t>.</a:t>
            </a:r>
          </a:p>
          <a:p>
            <a:pPr marL="6334760" lvl="0" indent="0"/>
            <a:endParaRPr lang="en-US" sz="2800" b="1" dirty="0"/>
          </a:p>
          <a:p>
            <a:pPr marL="6334760" marR="74930" lvl="0" indent="0">
              <a:lnSpc>
                <a:spcPct val="141000"/>
              </a:lnSpc>
              <a:spcBef>
                <a:spcPts val="1400"/>
              </a:spcBef>
            </a:pPr>
            <a:r>
              <a:rPr lang="en-US" sz="2800" b="1" dirty="0"/>
              <a:t>Me considero un </a:t>
            </a:r>
            <a:r>
              <a:rPr lang="en-US" sz="2800" b="1" dirty="0" smtClean="0"/>
              <a:t>enamorado </a:t>
            </a:r>
            <a:r>
              <a:rPr lang="en-US" sz="2800" b="1" dirty="0"/>
              <a:t>de los retos deportivos y solidarios, pero, ante todo, soy una  persona </a:t>
            </a:r>
            <a:r>
              <a:rPr lang="en-US" sz="2800" b="1" dirty="0" smtClean="0"/>
              <a:t>con </a:t>
            </a:r>
            <a:r>
              <a:rPr lang="en-US" sz="2800" b="1" dirty="0" smtClean="0"/>
              <a:t>muchos ’</a:t>
            </a:r>
            <a:r>
              <a:rPr lang="en-US" sz="2800" b="1" dirty="0"/>
              <a:t>’</a:t>
            </a:r>
            <a:r>
              <a:rPr lang="en-US" sz="2800" b="1" dirty="0" smtClean="0"/>
              <a:t>SUEÑOSRETOSMETAS’’.</a:t>
            </a:r>
            <a:endParaRPr lang="zh-CN" altLang="en-US" sz="2800" b="1" dirty="0"/>
          </a:p>
        </p:txBody>
      </p:sp>
      <p:sp>
        <p:nvSpPr>
          <p:cNvPr id="1048635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0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1048636" name="Google Shape;65;p9"/>
          <p:cNvSpPr txBox="1"/>
          <p:nvPr/>
        </p:nvSpPr>
        <p:spPr>
          <a:xfrm>
            <a:off x="9493592" y="8841600"/>
            <a:ext cx="4596876" cy="169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@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trigusi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241025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Alberto Prada </a:t>
            </a:r>
            <a:r>
              <a:rPr lang="en-US" sz="24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Fernández</a:t>
            </a:r>
            <a:endParaRPr sz="24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7156" name="Google Shape;66;p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8624652" y="9584777"/>
            <a:ext cx="849974" cy="78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Google Shape;67;p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14415606" y="9584777"/>
            <a:ext cx="884418" cy="78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Google Shape;68;p9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8611018" y="8432524"/>
            <a:ext cx="863608" cy="81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89" y="1101968"/>
            <a:ext cx="6505358" cy="97580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606" y="8432524"/>
            <a:ext cx="838964" cy="8181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300024" y="8799947"/>
            <a:ext cx="4160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entury Gothic" panose="020B0502020202020204" pitchFamily="34" charset="0"/>
              </a:rPr>
              <a:t>650651457</a:t>
            </a:r>
          </a:p>
          <a:p>
            <a:endParaRPr lang="es-ES" sz="2400" b="1" dirty="0">
              <a:latin typeface="Century Gothic" panose="020B0502020202020204" pitchFamily="34" charset="0"/>
            </a:endParaRPr>
          </a:p>
          <a:p>
            <a:endParaRPr lang="es-ES" sz="2400" b="1" dirty="0" smtClean="0">
              <a:latin typeface="Century Gothic" panose="020B0502020202020204" pitchFamily="34" charset="0"/>
            </a:endParaRPr>
          </a:p>
          <a:p>
            <a:r>
              <a:rPr lang="es-ES" sz="2400" b="1" dirty="0" smtClean="0">
                <a:latin typeface="Century Gothic" panose="020B0502020202020204" pitchFamily="34" charset="0"/>
              </a:rPr>
              <a:t>alprafer04@hotmail.com</a:t>
            </a:r>
            <a:endParaRPr lang="es-ES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83;p10"/>
          <p:cNvSpPr txBox="1">
            <a:spLocks noGrp="1"/>
          </p:cNvSpPr>
          <p:nvPr>
            <p:ph type="title"/>
          </p:nvPr>
        </p:nvSpPr>
        <p:spPr>
          <a:xfrm>
            <a:off x="5456968" y="5165725"/>
            <a:ext cx="10213207" cy="977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dirty="0" smtClean="0">
                <a:solidFill>
                  <a:srgbClr val="FFC000"/>
                </a:solidFill>
                <a:latin typeface="Algerian" panose="04020705040A02060702" pitchFamily="82" charset="0"/>
                <a:ea typeface="Times New Roman"/>
                <a:cs typeface="Times New Roman"/>
                <a:sym typeface="Times New Roman"/>
              </a:rPr>
              <a:t>CURRICULUM DEPORTIVO</a:t>
            </a:r>
            <a:endParaRPr sz="6600" dirty="0">
              <a:solidFill>
                <a:srgbClr val="FFC000"/>
              </a:solidFill>
              <a:latin typeface="Algerian" panose="04020705040A02060702" pitchFamily="8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621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9519673" y="10659980"/>
            <a:ext cx="245744" cy="20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92;p11"/>
          <p:cNvSpPr txBox="1"/>
          <p:nvPr/>
        </p:nvSpPr>
        <p:spPr>
          <a:xfrm>
            <a:off x="3392489" y="1844209"/>
            <a:ext cx="4553048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Medias </a:t>
            </a:r>
            <a:r>
              <a:rPr lang="en-US" sz="28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maratones</a:t>
            </a:r>
            <a:r>
              <a:rPr lang="en-US" sz="2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(21k) </a:t>
            </a:r>
            <a:endParaRPr sz="2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596" name="Google Shape;93;p11"/>
          <p:cNvSpPr txBox="1"/>
          <p:nvPr/>
        </p:nvSpPr>
        <p:spPr>
          <a:xfrm>
            <a:off x="1151836" y="2813216"/>
            <a:ext cx="5253205" cy="11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r>
              <a:rPr lang="en-US" sz="65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Maratones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(42km.)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597" name="Google Shape;95;p11"/>
          <p:cNvSpPr txBox="1"/>
          <p:nvPr/>
        </p:nvSpPr>
        <p:spPr>
          <a:xfrm rot="21549426">
            <a:off x="1564926" y="6773460"/>
            <a:ext cx="6369914" cy="150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0800" marR="0" lvl="0" indent="0" algn="l" rtl="0">
              <a:lnSpc>
                <a:spcPct val="11676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1535" marR="0" lvl="0" indent="-801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500"/>
              <a:buFont typeface="Century Gothic"/>
              <a:buAutoNum type="arabicPlain" startAt="2"/>
            </a:pPr>
            <a:endParaRPr sz="24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598" name="Google Shape;96;p11"/>
          <p:cNvSpPr txBox="1"/>
          <p:nvPr/>
        </p:nvSpPr>
        <p:spPr>
          <a:xfrm>
            <a:off x="968690" y="1550218"/>
            <a:ext cx="2010410" cy="10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+100</a:t>
            </a:r>
            <a:endParaRPr sz="6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599" name="Google Shape;97;p11"/>
          <p:cNvSpPr txBox="1"/>
          <p:nvPr/>
        </p:nvSpPr>
        <p:spPr>
          <a:xfrm>
            <a:off x="9235630" y="2195834"/>
            <a:ext cx="9908023" cy="172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3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1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Ultraman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(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10k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nadando +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421k bici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+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84km correr)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601" name="Google Shape;99;p11"/>
          <p:cNvSpPr txBox="1"/>
          <p:nvPr/>
        </p:nvSpPr>
        <p:spPr>
          <a:xfrm>
            <a:off x="9235630" y="1115695"/>
            <a:ext cx="10047172" cy="172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3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1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Half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Ultraman (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5k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nadando +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215k 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bici +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42km correr)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602" name="Google Shape;100;p11"/>
          <p:cNvSpPr txBox="1"/>
          <p:nvPr/>
        </p:nvSpPr>
        <p:spPr>
          <a:xfrm>
            <a:off x="9235630" y="3601454"/>
            <a:ext cx="10868470" cy="1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450" rIns="0" bIns="0" anchor="t" anchorCtr="0">
            <a:spAutoFit/>
          </a:bodyPr>
          <a:lstStyle/>
          <a:p>
            <a:pPr marL="1254760" marR="30480" lvl="0" indent="-1217295">
              <a:lnSpc>
                <a:spcPct val="1042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1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210km. Camino de Santiago (10 Medias Maratones-10 días)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603" name="Google Shape;101;p11"/>
          <p:cNvSpPr txBox="1"/>
          <p:nvPr/>
        </p:nvSpPr>
        <p:spPr>
          <a:xfrm>
            <a:off x="8943633" y="6730963"/>
            <a:ext cx="10674535" cy="136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Varias marchas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cicloturistas (180km, 200km y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300km)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604" name="Google Shape;102;p11"/>
          <p:cNvSpPr txBox="1"/>
          <p:nvPr/>
        </p:nvSpPr>
        <p:spPr>
          <a:xfrm>
            <a:off x="9817383" y="8568718"/>
            <a:ext cx="8845825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Varias travesías aguas abiertas (6km, 8km y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10km)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1048605" name="Google Shape;103;p11"/>
          <p:cNvSpPr/>
          <p:nvPr/>
        </p:nvSpPr>
        <p:spPr>
          <a:xfrm>
            <a:off x="0" y="0"/>
            <a:ext cx="20104100" cy="1450975"/>
          </a:xfrm>
          <a:custGeom>
            <a:avLst/>
            <a:gdLst/>
            <a:ahLst/>
            <a:cxnLst/>
            <a:rect l="l" t="t" r="r" b="b"/>
            <a:pathLst>
              <a:path w="20104100" h="1450975" extrusionOk="0">
                <a:moveTo>
                  <a:pt x="20104099" y="0"/>
                </a:moveTo>
                <a:lnTo>
                  <a:pt x="0" y="0"/>
                </a:lnTo>
                <a:lnTo>
                  <a:pt x="0" y="1450573"/>
                </a:lnTo>
                <a:lnTo>
                  <a:pt x="20104099" y="1450573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D1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8606" name="Google Shape;104;p11"/>
          <p:cNvSpPr txBox="1">
            <a:spLocks noGrp="1"/>
          </p:cNvSpPr>
          <p:nvPr>
            <p:ph type="title"/>
          </p:nvPr>
        </p:nvSpPr>
        <p:spPr>
          <a:xfrm>
            <a:off x="1433752" y="496469"/>
            <a:ext cx="5295294" cy="6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 deportivo</a:t>
            </a:r>
            <a:endParaRPr sz="4000" b="1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607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19360647" y="10759371"/>
            <a:ext cx="245744" cy="20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1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1048608" name="1048625 CuadroTexto"/>
          <p:cNvSpPr txBox="1"/>
          <p:nvPr/>
        </p:nvSpPr>
        <p:spPr>
          <a:xfrm rot="21593876">
            <a:off x="9185228" y="4644763"/>
            <a:ext cx="933619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250 km.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Santiago en bici con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 d+</a:t>
            </a:r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9" name="Google Shape;94;p11"/>
          <p:cNvSpPr txBox="1"/>
          <p:nvPr/>
        </p:nvSpPr>
        <p:spPr>
          <a:xfrm>
            <a:off x="945017" y="4153418"/>
            <a:ext cx="7737987" cy="514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38800"/>
              </a:lnSpc>
            </a:pPr>
            <a:r>
              <a:rPr lang="en-US" sz="245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675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5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Half Ironman (1,9k nadar-90k bici-21k correr)</a:t>
            </a:r>
            <a:endParaRPr sz="2450" b="1" dirty="0" smtClean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  <a:p>
            <a:pPr marL="12700" marR="5080" lvl="0">
              <a:lnSpc>
                <a:spcPct val="138800"/>
              </a:lnSpc>
            </a:pPr>
            <a:r>
              <a:rPr lang="en-US" sz="245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80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50" dirty="0" smtClean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45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Ironman (3,8k nadar-180k bici-42k correr)</a:t>
            </a:r>
            <a:endParaRPr sz="2450" b="1" dirty="0" smtClean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  <a:p>
            <a:pPr marL="12700" marR="5080" lvl="0">
              <a:lnSpc>
                <a:spcPct val="1388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r>
              <a:rPr lang="en-US" sz="2800" b="1" dirty="0" smtClean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Ultramaratones </a:t>
            </a:r>
            <a:r>
              <a:rPr lang="en-US" sz="2800" b="1" dirty="0">
                <a:latin typeface="Arial" pitchFamily="34" charset="0"/>
                <a:ea typeface="Century Gothic"/>
                <a:cs typeface="Arial" pitchFamily="34" charset="0"/>
                <a:sym typeface="Century Gothic"/>
              </a:rPr>
              <a:t>(126K, 100K, 84K, 61K)</a:t>
            </a:r>
            <a:endParaRPr sz="2800" b="1" dirty="0">
              <a:latin typeface="Arial" pitchFamily="34" charset="0"/>
              <a:ea typeface="Century Gothic"/>
              <a:cs typeface="Arial" pitchFamily="34" charset="0"/>
              <a:sym typeface="Century Gothic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83004" y="5764471"/>
            <a:ext cx="9342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meses 12 maratones 2021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292216" y="6930910"/>
            <a:ext cx="1050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E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92216" y="8037243"/>
            <a:ext cx="873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rgbClr val="FF0000"/>
                </a:solidFill>
              </a:rPr>
              <a:t>-</a:t>
            </a:r>
            <a:endParaRPr lang="es-E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Marcador de texto 3"/>
          <p:cNvSpPr>
            <a:spLocks noGrp="1"/>
          </p:cNvSpPr>
          <p:nvPr>
            <p:ph type="body" idx="2"/>
          </p:nvPr>
        </p:nvSpPr>
        <p:spPr>
          <a:xfrm>
            <a:off x="6461550" y="5654676"/>
            <a:ext cx="6855866" cy="7239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QUÉ</a:t>
            </a:r>
            <a:r>
              <a:rPr lang="es-ES" sz="48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QUEREMOS HACER</a:t>
            </a:r>
            <a:endParaRPr lang="es-ES" sz="48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ítulo 1"/>
          <p:cNvSpPr>
            <a:spLocks noGrp="1"/>
          </p:cNvSpPr>
          <p:nvPr>
            <p:ph type="title"/>
          </p:nvPr>
        </p:nvSpPr>
        <p:spPr>
          <a:xfrm>
            <a:off x="9214338" y="2930770"/>
            <a:ext cx="10433539" cy="8496300"/>
          </a:xfrm>
        </p:spPr>
        <p:txBody>
          <a:bodyPr/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-Me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propongo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hacer la carrera por etapas considerada, la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dura del mundo.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-Las fechas serán del 25 de Marzo al 04 de Abril de 2022.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-Se hará por el Sahara Marroquí.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-Hare una distancia de 250 km.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duración será de 7 días.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-Todo se har</a:t>
            </a:r>
            <a:r>
              <a:rPr lang="es-E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en autosuficiencia alimentaria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048589" name="CuadroTexto 4"/>
          <p:cNvSpPr txBox="1"/>
          <p:nvPr/>
        </p:nvSpPr>
        <p:spPr>
          <a:xfrm>
            <a:off x="1720061" y="531778"/>
            <a:ext cx="562059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Qué</a:t>
            </a:r>
            <a:r>
              <a:rPr lang="es-ES" sz="4000" b="1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queremos hacer</a:t>
            </a:r>
            <a:endParaRPr lang="es-ES" sz="4000" b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5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40" y="1918096"/>
            <a:ext cx="8237837" cy="888609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ítulo 1"/>
          <p:cNvSpPr>
            <a:spLocks noGrp="1"/>
          </p:cNvSpPr>
          <p:nvPr>
            <p:ph type="title"/>
          </p:nvPr>
        </p:nvSpPr>
        <p:spPr>
          <a:xfrm>
            <a:off x="6727348" y="5219975"/>
            <a:ext cx="6730744" cy="698500"/>
          </a:xfrm>
          <a:solidFill>
            <a:schemeClr val="tx1"/>
          </a:solidFill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PARA </a:t>
            </a:r>
            <a:r>
              <a:rPr lang="en-U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QUÉ</a:t>
            </a:r>
            <a:r>
              <a:rPr lang="es-E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LO HACEMOS</a:t>
            </a:r>
            <a:endParaRPr lang="es-ES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ítulo 1"/>
          <p:cNvSpPr>
            <a:spLocks noGrp="1"/>
          </p:cNvSpPr>
          <p:nvPr>
            <p:ph type="title"/>
          </p:nvPr>
        </p:nvSpPr>
        <p:spPr>
          <a:xfrm>
            <a:off x="5982156" y="1913638"/>
            <a:ext cx="13611069" cy="8648521"/>
          </a:xfrm>
        </p:spPr>
        <p:txBody>
          <a:bodyPr/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Los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fondos recaudados irán a beneficio de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AFACMUR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(Asociación de Familiares de Niños con Cáncer de la región de Murcia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dará visibilidad a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AFACMUR y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 su trabajo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La misión principal de AFACMUR es : mejorar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calidad de vida de niños y adolescentes afectados de cáncer y de sus familias, mediante atención, apoyo y acompañamiento psicosocial, educativo y de ocio. Nuestra misión también incluye la concienciación y sensibilización de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sociedad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objetivo principal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esta colaboración es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concienciar y educar en valores, como la persistencia, el esfuerzo y la labor de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AFACMUR en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sociedad en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3" name="CuadroTexto 6"/>
          <p:cNvSpPr txBox="1"/>
          <p:nvPr/>
        </p:nvSpPr>
        <p:spPr>
          <a:xfrm>
            <a:off x="764591" y="391773"/>
            <a:ext cx="5542272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Para qué lo hacemos</a:t>
            </a:r>
            <a:endParaRPr lang="es-ES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8594" name="CuadroTexto 8"/>
          <p:cNvSpPr txBox="1"/>
          <p:nvPr/>
        </p:nvSpPr>
        <p:spPr>
          <a:xfrm>
            <a:off x="0" y="2616600"/>
            <a:ext cx="5400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bg1"/>
                </a:solidFill>
              </a:rPr>
              <a:t> </a:t>
            </a:r>
            <a:endParaRPr lang="zh-CN" altLang="en-US" dirty="0"/>
          </a:p>
          <a:p>
            <a:endParaRPr lang="es-ES" sz="7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7" y="2798893"/>
            <a:ext cx="4758163" cy="1802897"/>
          </a:xfrm>
          <a:prstGeom prst="rect">
            <a:avLst/>
          </a:prstGeom>
        </p:spPr>
      </p:pic>
      <p:sp>
        <p:nvSpPr>
          <p:cNvPr id="10" name="Google Shape;65;p9"/>
          <p:cNvSpPr txBox="1"/>
          <p:nvPr/>
        </p:nvSpPr>
        <p:spPr>
          <a:xfrm>
            <a:off x="1360685" y="5469895"/>
            <a:ext cx="4596876" cy="186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www.afacmur.org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afacmur@afacmur.org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968 </a:t>
            </a: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341 848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/>
              <a:t/>
            </a:r>
            <a:br>
              <a:rPr lang="es-ES" sz="2400" dirty="0"/>
            </a:b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7" name="Picture 3" descr="https://lh6.googleusercontent.com/6KMPVVAZ4E9Q6ZqqKTUtCgCP2jeTdU_gGjURSfbiecBE3Xz6OB9pYk2M8FdjZ7CUIQGtUdddMu4UmiwEejBVtxCCwoNirh0IZvVwZkMchZLEDPIqP4x5WYCapIBna0cS6Aop5LtzH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" y="9484863"/>
            <a:ext cx="509665" cy="4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icaqaFvotDuTny6Xu0qtUfsCd2r8u4oOndresthnLHSisvwYdiAtwnknvjeRDBk2S4tLhBY_1TOGLwbSjIaWm6gpLxIcJmQxIxOlDfWlxHU87M1GwZ5Khp2z901K4rbmwecIDCCdjg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" y="7969889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6.googleusercontent.com/9h3laEYDo3TQF8BKUdiLoruotu3pwiCKH3m3iLSDOEaKn2PzZI1w160-CSPVGPq_3X86O1uRs8fyQmPXtaPVEImgOR2gp6uQi-zVsqqKJtRyyeeS_3FtfqubG0vEaO3q1FJZh5Zxc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" y="8769465"/>
            <a:ext cx="228742" cy="4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15060" y="7969889"/>
            <a:ext cx="353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afacmur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500554" y="8673879"/>
            <a:ext cx="353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afacmur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0553" y="9371895"/>
            <a:ext cx="353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@afacmur1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ítulo 1"/>
          <p:cNvSpPr>
            <a:spLocks noGrp="1"/>
          </p:cNvSpPr>
          <p:nvPr>
            <p:ph type="title"/>
          </p:nvPr>
        </p:nvSpPr>
        <p:spPr>
          <a:xfrm>
            <a:off x="7803273" y="5305425"/>
            <a:ext cx="5526292" cy="698500"/>
          </a:xfrm>
          <a:solidFill>
            <a:schemeClr val="tx1"/>
          </a:solidFill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COMO COLABORAR</a:t>
            </a:r>
            <a:endParaRPr lang="es-ES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359</Words>
  <Application>Microsoft Office PowerPoint</Application>
  <PresentationFormat>Personalizado</PresentationFormat>
  <Paragraphs>59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Algerian</vt:lpstr>
      <vt:lpstr>方正舒体</vt:lpstr>
      <vt:lpstr>Century Gothic</vt:lpstr>
      <vt:lpstr>Arial</vt:lpstr>
      <vt:lpstr>Times New Roman</vt:lpstr>
      <vt:lpstr>Garamond</vt:lpstr>
      <vt:lpstr>Orgánico</vt:lpstr>
      <vt:lpstr>Presentación de PowerPoint</vt:lpstr>
      <vt:lpstr>¿Quién soy?</vt:lpstr>
      <vt:lpstr>CURRICULUM DEPORTIVO</vt:lpstr>
      <vt:lpstr>Curriculum deportivo</vt:lpstr>
      <vt:lpstr>Presentación de PowerPoint</vt:lpstr>
      <vt:lpstr>-Me propongo hacer la carrera por etapas considerada, la más dura del mundo.  -Las fechas serán del 25 de Marzo al 04 de Abril de 2022.  -Se hará por el Sahara Marroquí.  -Hare una distancia de 250 km.  -La duración será de 7 días.  -Todo se hará en autosuficiencia alimentaria.  </vt:lpstr>
      <vt:lpstr>PARA QUÉ LO HACEMOS</vt:lpstr>
      <vt:lpstr>- Los fondos recaudados irán a beneficio de AFACMUR (Asociación de Familiares de Niños con Cáncer de la región de Murcia).  -Se dará visibilidad a AFACMUR y a su trabajo.  - La misión principal de AFACMUR es : mejorar la calidad de vida de niños y adolescentes afectados de cáncer y de sus familias, mediante atención, apoyo y acompañamiento psicosocial, educativo y de ocio. Nuestra misión también incluye la concienciación y sensibilización de la sociedad.   -El objetivo principal de esta colaboración es concienciar y educar en valores, como la persistencia, el esfuerzo y la labor de AFACMUR en la sociedad en general.</vt:lpstr>
      <vt:lpstr>COMO COLABORAR</vt:lpstr>
      <vt:lpstr>-Aportaciones económicas por cada kilometro recorrido.  -Numero de cuenta AFACMUR ES44 2100 2362 3902 0015 5383 (La Caixa)  - A través de la plataforma “Mi grano de arena” (incluir el enlace cuando lo tengamos) </vt:lpstr>
      <vt:lpstr>TODO CAMINO, POR MÁS LARGO QUE SEA, COMIENZA POR UN PEQUEÑO PASO.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soy?</dc:title>
  <dc:creator>M2007J17G</dc:creator>
  <cp:lastModifiedBy>HP</cp:lastModifiedBy>
  <cp:revision>30</cp:revision>
  <dcterms:created xsi:type="dcterms:W3CDTF">2021-04-26T12:24:12Z</dcterms:created>
  <dcterms:modified xsi:type="dcterms:W3CDTF">2022-01-13T22:17:23Z</dcterms:modified>
</cp:coreProperties>
</file>